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47FF"/>
    <a:srgbClr val="BC473E"/>
    <a:srgbClr val="CA6760"/>
    <a:srgbClr val="FBE2AF"/>
    <a:srgbClr val="D15F11"/>
    <a:srgbClr val="74350A"/>
    <a:srgbClr val="B5520F"/>
    <a:srgbClr val="F9D5BD"/>
    <a:srgbClr val="0000C0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1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4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playcast.ru/uploads/2016/11/26/20655212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450" y="4922186"/>
            <a:ext cx="1593350" cy="154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kidsby.by/attach/girl_6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5762" y="4337995"/>
            <a:ext cx="2294327" cy="213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ds6.baranovichi.edu.by/be/sm.aspx?guid=15223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4757" y="501522"/>
            <a:ext cx="3642483" cy="281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mediaurok.ucoz.net/kliparti/1/ramka_10.png"/>
          <p:cNvPicPr>
            <a:picLocks noChangeAspect="1" noChangeArrowheads="1"/>
          </p:cNvPicPr>
          <p:nvPr userDrawn="1"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BC473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D15F1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C4D2-5978-47CD-B830-811E4954F645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1CF9D-CB66-4768-85AE-54E7FD428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9675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C4D2-5978-47CD-B830-811E4954F645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1CF9D-CB66-4768-85AE-54E7FD428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349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C4D2-5978-47CD-B830-811E4954F645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1CF9D-CB66-4768-85AE-54E7FD428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679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C4D2-5978-47CD-B830-811E4954F645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1CF9D-CB66-4768-85AE-54E7FD428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6302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C4D2-5978-47CD-B830-811E4954F645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1CF9D-CB66-4768-85AE-54E7FD428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824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C4D2-5978-47CD-B830-811E4954F645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1CF9D-CB66-4768-85AE-54E7FD428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249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C4D2-5978-47CD-B830-811E4954F645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1CF9D-CB66-4768-85AE-54E7FD428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240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www.playcast.ru/uploads/2016/11/26/20655212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7" y="5888051"/>
            <a:ext cx="916809" cy="89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ds6.baranovichi.edu.by/be/sm.aspx?guid=15223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75" b="16933"/>
          <a:stretch/>
        </p:blipFill>
        <p:spPr bwMode="auto">
          <a:xfrm>
            <a:off x="9938759" y="5558211"/>
            <a:ext cx="1872241" cy="106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C4D2-5978-47CD-B830-811E4954F645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1CF9D-CB66-4768-85AE-54E7FD428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140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playcast.ru/uploads/2016/11/26/20655212.png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2887" y="5888051"/>
            <a:ext cx="916809" cy="89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steshka.ru/wp-content/uploads/2014/11/%D0%A1-%D0%B4%D0%BD%D0%B5%D0%BC-%D0%BC%D0%B0%D1%82%D0%B5%D1%80%D0%B8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0968" y="5192373"/>
            <a:ext cx="1095713" cy="13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C4D2-5978-47CD-B830-811E4954F645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1CF9D-CB66-4768-85AE-54E7FD428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898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kidsby.by/attach/girl_6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2624" y="5228819"/>
            <a:ext cx="1388554" cy="129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clipartmax.com/png/full/61-614542_floral-design-euclidean-vector-flower-happy-mothers-day-clip-ar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21369" y="381802"/>
            <a:ext cx="1629809" cy="130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C4D2-5978-47CD-B830-811E4954F645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1CF9D-CB66-4768-85AE-54E7FD428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6253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playcast.ru/uploads/2016/11/26/20655212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763" y="420761"/>
            <a:ext cx="916809" cy="89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C4D2-5978-47CD-B830-811E4954F645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1CF9D-CB66-4768-85AE-54E7FD428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820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C4D2-5978-47CD-B830-811E4954F645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1CF9D-CB66-4768-85AE-54E7FD428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619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C4D2-5978-47CD-B830-811E4954F645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1CF9D-CB66-4768-85AE-54E7FD428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143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C4D2-5978-47CD-B830-811E4954F645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1CF9D-CB66-4768-85AE-54E7FD428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2317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C4D2-5978-47CD-B830-811E4954F645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1CF9D-CB66-4768-85AE-54E7FD428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276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2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mediaurok.ucoz.net/kliparti/1/ramka_10.png"/>
          <p:cNvPicPr>
            <a:picLocks noChangeAspect="1" noChangeArrowheads="1"/>
          </p:cNvPicPr>
          <p:nvPr userDrawn="1"/>
        </p:nvPicPr>
        <p:blipFill>
          <a:blip r:embed="rId1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 smtClean="0">
                <a:solidFill>
                  <a:srgbClr val="BC473E"/>
                </a:solidFill>
                <a:latin typeface="AGReverance" pitchFamily="2" charset="0"/>
              </a:rPr>
              <a:t>© </a:t>
            </a:r>
            <a:r>
              <a:rPr lang="ru-RU" sz="600" b="0" dirty="0">
                <a:solidFill>
                  <a:srgbClr val="BC473E"/>
                </a:solidFill>
                <a:latin typeface="AGReverance" pitchFamily="2" charset="0"/>
              </a:rPr>
              <a:t>Полшкова В.В., </a:t>
            </a:r>
            <a:r>
              <a:rPr lang="ru-RU" sz="600" b="0" dirty="0" smtClean="0">
                <a:solidFill>
                  <a:srgbClr val="BC473E"/>
                </a:solidFill>
                <a:latin typeface="AGReverance" pitchFamily="2" charset="0"/>
              </a:rPr>
              <a:t>2019</a:t>
            </a:r>
            <a:endParaRPr lang="ru-RU" sz="600" b="0" dirty="0">
              <a:solidFill>
                <a:srgbClr val="BC473E"/>
              </a:solidFill>
              <a:latin typeface="AGReverance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AC4D2-5978-47CD-B830-811E4954F645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1CF9D-CB66-4768-85AE-54E7FD428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10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74350A"/>
          </a:solidFill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036763"/>
            <a:ext cx="9144000" cy="2387600"/>
          </a:xfrm>
        </p:spPr>
        <p:txBody>
          <a:bodyPr/>
          <a:lstStyle/>
          <a:p>
            <a:r>
              <a:rPr lang="ru-RU" dirty="0" smtClean="0"/>
              <a:t>Праздник,</a:t>
            </a:r>
            <a:br>
              <a:rPr lang="ru-RU" dirty="0" smtClean="0"/>
            </a:br>
            <a:r>
              <a:rPr lang="ru-RU" dirty="0" smtClean="0"/>
              <a:t>посвященный Дню Матери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40726" y="346364"/>
            <a:ext cx="4417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A6760"/>
                </a:solidFill>
                <a:latin typeface="Times New Roman" pitchFamily="18" charset="0"/>
                <a:cs typeface="Times New Roman" pitchFamily="18" charset="0"/>
              </a:rPr>
              <a:t>МБДОУ детский сад № 10</a:t>
            </a:r>
            <a:endParaRPr lang="ru-RU" sz="2800" b="1" dirty="0">
              <a:solidFill>
                <a:srgbClr val="CA67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3345" y="6174971"/>
            <a:ext cx="3435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BC473E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rgbClr val="BC473E"/>
                </a:solidFill>
                <a:latin typeface="Times New Roman" pitchFamily="18" charset="0"/>
                <a:cs typeface="Times New Roman" pitchFamily="18" charset="0"/>
              </a:rPr>
              <a:t>ород Тверь, 2021 год </a:t>
            </a:r>
            <a:endParaRPr lang="ru-RU" sz="2000" b="1" dirty="0">
              <a:solidFill>
                <a:srgbClr val="BC473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04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54727" y="900545"/>
            <a:ext cx="939338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Segoe Print" pitchFamily="2" charset="0"/>
              </a:rPr>
              <a:t>« Жизнь </a:t>
            </a:r>
            <a:r>
              <a:rPr lang="ru-RU" sz="2800" b="1" dirty="0" smtClean="0">
                <a:solidFill>
                  <a:srgbClr val="00B0F0"/>
                </a:solidFill>
                <a:latin typeface="Segoe Print" pitchFamily="2" charset="0"/>
              </a:rPr>
              <a:t>любого малыша начинается с улыбки и слез радости мамы. Мамины прикосновения, ее голос, которым она пела колыбельные, неповторимый запах, крепкие и нежные объятия – это самые ценные воспоминания любого сына или дочки. Каждый ребенок просто обожает женщину, подарившую ему этот мир, и поэтому никогда не нужно скупиться на теплые слова и поздравления с Днем </a:t>
            </a:r>
            <a:r>
              <a:rPr lang="ru-RU" sz="2800" b="1" dirty="0" smtClean="0">
                <a:solidFill>
                  <a:srgbClr val="00B0F0"/>
                </a:solidFill>
                <a:latin typeface="Segoe Print" pitchFamily="2" charset="0"/>
              </a:rPr>
              <a:t>Матери...»</a:t>
            </a:r>
            <a:endParaRPr lang="ru-RU" sz="2800" dirty="0">
              <a:solidFill>
                <a:srgbClr val="00B0F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650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8763" y="501181"/>
            <a:ext cx="1137458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4747FF"/>
                </a:solidFill>
                <a:latin typeface="Segoe Print" pitchFamily="2" charset="0"/>
              </a:rPr>
              <a:t>     «В </a:t>
            </a:r>
            <a:r>
              <a:rPr lang="ru-RU" sz="2000" b="1" dirty="0" smtClean="0">
                <a:solidFill>
                  <a:srgbClr val="4747FF"/>
                </a:solidFill>
                <a:latin typeface="Segoe Print" pitchFamily="2" charset="0"/>
              </a:rPr>
              <a:t>нашем детском саду </a:t>
            </a:r>
            <a:r>
              <a:rPr lang="ru-RU" sz="2000" b="1" dirty="0" smtClean="0">
                <a:solidFill>
                  <a:srgbClr val="4747FF"/>
                </a:solidFill>
                <a:latin typeface="Segoe Print" pitchFamily="2" charset="0"/>
              </a:rPr>
              <a:t>№ 10 города Твери День </a:t>
            </a:r>
            <a:r>
              <a:rPr lang="ru-RU" sz="2000" b="1" dirty="0" smtClean="0">
                <a:solidFill>
                  <a:srgbClr val="4747FF"/>
                </a:solidFill>
                <a:latin typeface="Segoe Print" pitchFamily="2" charset="0"/>
              </a:rPr>
              <a:t>Матери </a:t>
            </a:r>
            <a:r>
              <a:rPr lang="ru-RU" sz="2000" b="1" dirty="0" smtClean="0">
                <a:solidFill>
                  <a:srgbClr val="4747FF"/>
                </a:solidFill>
                <a:latin typeface="Segoe Print" pitchFamily="2" charset="0"/>
              </a:rPr>
              <a:t>прошел </a:t>
            </a:r>
            <a:r>
              <a:rPr lang="ru-RU" sz="2000" b="1" dirty="0" smtClean="0">
                <a:solidFill>
                  <a:srgbClr val="4747FF"/>
                </a:solidFill>
                <a:latin typeface="Segoe Print" pitchFamily="2" charset="0"/>
              </a:rPr>
              <a:t>очень ярко, трепетно и </a:t>
            </a:r>
            <a:r>
              <a:rPr lang="ru-RU" sz="2000" b="1" dirty="0" smtClean="0">
                <a:solidFill>
                  <a:srgbClr val="4747FF"/>
                </a:solidFill>
                <a:latin typeface="Segoe Print" pitchFamily="2" charset="0"/>
              </a:rPr>
              <a:t>интересно.</a:t>
            </a:r>
            <a:r>
              <a:rPr lang="ru-RU" sz="2000" b="1" dirty="0" smtClean="0">
                <a:solidFill>
                  <a:srgbClr val="4747FF"/>
                </a:solidFill>
                <a:latin typeface="Segoe Print" pitchFamily="2" charset="0"/>
              </a:rPr>
              <a:t> Праздник начался с поздравления мам трогательными </a:t>
            </a:r>
            <a:r>
              <a:rPr lang="ru-RU" sz="2000" b="1" dirty="0" smtClean="0">
                <a:solidFill>
                  <a:srgbClr val="4747FF"/>
                </a:solidFill>
                <a:latin typeface="Segoe Print" pitchFamily="2" charset="0"/>
              </a:rPr>
              <a:t>стихами. </a:t>
            </a:r>
            <a:r>
              <a:rPr lang="ru-RU" sz="2000" b="1" dirty="0" smtClean="0">
                <a:solidFill>
                  <a:srgbClr val="4747FF"/>
                </a:solidFill>
                <a:latin typeface="Segoe Print" pitchFamily="2" charset="0"/>
              </a:rPr>
              <a:t>А затем началось самое интересное и захватывающее – команды приступили к </a:t>
            </a:r>
            <a:r>
              <a:rPr lang="ru-RU" sz="2000" b="1" dirty="0" smtClean="0">
                <a:solidFill>
                  <a:srgbClr val="4747FF"/>
                </a:solidFill>
                <a:latin typeface="Segoe Print" pitchFamily="2" charset="0"/>
              </a:rPr>
              <a:t>соревнованиям..»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873" y="1792406"/>
            <a:ext cx="8370309" cy="47082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308069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8763" y="501181"/>
            <a:ext cx="973974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Segoe Print" pitchFamily="2" charset="0"/>
              </a:rPr>
              <a:t>«…Все </a:t>
            </a:r>
            <a:r>
              <a:rPr lang="ru-RU" sz="2000" b="1" dirty="0" smtClean="0">
                <a:solidFill>
                  <a:srgbClr val="00B050"/>
                </a:solidFill>
                <a:latin typeface="Segoe Print" pitchFamily="2" charset="0"/>
              </a:rPr>
              <a:t>старались изо всех сил, чтобы прийти к финишу первыми. Участники показали свою ловкость, точность, силу, быстроту, сообразительность и </a:t>
            </a:r>
            <a:r>
              <a:rPr lang="ru-RU" sz="2000" b="1" dirty="0" smtClean="0">
                <a:solidFill>
                  <a:srgbClr val="00B050"/>
                </a:solidFill>
                <a:latin typeface="Segoe Print" pitchFamily="2" charset="0"/>
              </a:rPr>
              <a:t>организованность..» </a:t>
            </a:r>
          </a:p>
          <a:p>
            <a:endParaRPr lang="ru-RU" dirty="0"/>
          </a:p>
        </p:txBody>
      </p:sp>
      <p:pic>
        <p:nvPicPr>
          <p:cNvPr id="2050" name="Picture 2" descr="D:\Фото 2021-2022\День матери\День матери для сайта\20211125_10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737" y="1499754"/>
            <a:ext cx="8786862" cy="49426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32943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1054" y="362635"/>
            <a:ext cx="113330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itchFamily="2" charset="0"/>
              </a:rPr>
              <a:t>«…В 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itchFamily="2" charset="0"/>
              </a:rPr>
              <a:t>перерывах между эстафетами, дети демонстрировали музыкальные, поздравительные 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itchFamily="2" charset="0"/>
              </a:rPr>
              <a:t>номера..»</a:t>
            </a:r>
            <a:endParaRPr lang="ru-RU" sz="2400" b="1" dirty="0">
              <a:solidFill>
                <a:schemeClr val="accent2">
                  <a:lumMod val="60000"/>
                  <a:lumOff val="4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3074" name="Picture 2" descr="D:\Фото 2021-2022\День матери\День матери для сайта\20211125_102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9825" y="1164080"/>
            <a:ext cx="9163483" cy="515445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158307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13671" y="1431553"/>
            <a:ext cx="86958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Segoe Print" pitchFamily="2" charset="0"/>
              </a:rPr>
              <a:t>« В </a:t>
            </a:r>
            <a:r>
              <a:rPr lang="ru-RU" sz="2800" b="1" dirty="0" smtClean="0">
                <a:solidFill>
                  <a:srgbClr val="00B0F0"/>
                </a:solidFill>
                <a:latin typeface="Segoe Print" pitchFamily="2" charset="0"/>
              </a:rPr>
              <a:t>зале царили смех, шум и веселье. </a:t>
            </a:r>
            <a:r>
              <a:rPr lang="ru-RU" sz="2800" b="1" dirty="0" smtClean="0">
                <a:solidFill>
                  <a:srgbClr val="00B0F0"/>
                </a:solidFill>
                <a:latin typeface="Segoe Print" pitchFamily="2" charset="0"/>
              </a:rPr>
              <a:t>По итогам эстафет  - победила «Дружба»!</a:t>
            </a:r>
          </a:p>
          <a:p>
            <a:r>
              <a:rPr lang="ru-RU" sz="2800" b="1" dirty="0" smtClean="0">
                <a:solidFill>
                  <a:srgbClr val="00B0F0"/>
                </a:solidFill>
                <a:latin typeface="Segoe Print" pitchFamily="2" charset="0"/>
              </a:rPr>
              <a:t>Все были довольны и  счастливы!</a:t>
            </a:r>
            <a:r>
              <a:rPr lang="ru-RU" sz="2800" b="1" dirty="0" smtClean="0">
                <a:solidFill>
                  <a:srgbClr val="00B0F0"/>
                </a:solidFill>
                <a:latin typeface="Segoe Print" pitchFamily="2" charset="0"/>
              </a:rPr>
              <a:t> </a:t>
            </a:r>
            <a:endParaRPr lang="ru-RU" sz="2800" b="1" dirty="0" smtClean="0">
              <a:solidFill>
                <a:srgbClr val="00B0F0"/>
              </a:solidFill>
              <a:latin typeface="Segoe Print" pitchFamily="2" charset="0"/>
            </a:endParaRPr>
          </a:p>
          <a:p>
            <a:r>
              <a:rPr lang="ru-RU" sz="2800" b="1" dirty="0" smtClean="0">
                <a:solidFill>
                  <a:srgbClr val="00B0F0"/>
                </a:solidFill>
                <a:latin typeface="Segoe Print" pitchFamily="2" charset="0"/>
              </a:rPr>
              <a:t>А </a:t>
            </a:r>
            <a:r>
              <a:rPr lang="ru-RU" sz="2800" b="1" dirty="0" smtClean="0">
                <a:solidFill>
                  <a:srgbClr val="00B0F0"/>
                </a:solidFill>
                <a:latin typeface="Segoe Print" pitchFamily="2" charset="0"/>
              </a:rPr>
              <a:t>счастливые от восторга глаза детей – </a:t>
            </a:r>
            <a:endParaRPr lang="ru-RU" sz="2800" b="1" dirty="0" smtClean="0">
              <a:solidFill>
                <a:srgbClr val="00B0F0"/>
              </a:solidFill>
              <a:latin typeface="Segoe Print" pitchFamily="2" charset="0"/>
            </a:endParaRPr>
          </a:p>
          <a:p>
            <a:r>
              <a:rPr lang="ru-RU" sz="2800" b="1" dirty="0" smtClean="0">
                <a:solidFill>
                  <a:srgbClr val="00B0F0"/>
                </a:solidFill>
                <a:latin typeface="Segoe Print" pitchFamily="2" charset="0"/>
              </a:rPr>
              <a:t>лучшая награда </a:t>
            </a:r>
            <a:r>
              <a:rPr lang="ru-RU" sz="2800" b="1" dirty="0" smtClean="0">
                <a:solidFill>
                  <a:srgbClr val="00B0F0"/>
                </a:solidFill>
                <a:latin typeface="Segoe Print" pitchFamily="2" charset="0"/>
              </a:rPr>
              <a:t>всем организаторам праздника…</a:t>
            </a:r>
            <a:r>
              <a:rPr lang="ru-RU" sz="2800" b="1" dirty="0" smtClean="0">
                <a:solidFill>
                  <a:srgbClr val="00B0F0"/>
                </a:solidFill>
                <a:latin typeface="Segoe Print" pitchFamily="2" charset="0"/>
              </a:rPr>
              <a:t>»</a:t>
            </a:r>
            <a:endParaRPr lang="ru-RU" sz="2800" b="1" dirty="0">
              <a:solidFill>
                <a:srgbClr val="00B0F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650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305</TotalTime>
  <Words>197</Words>
  <Application>Microsoft Office PowerPoint</Application>
  <PresentationFormat>Произвольный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Праздник, посвященный Дню Матери</vt:lpstr>
      <vt:lpstr>Слайд 2</vt:lpstr>
      <vt:lpstr>Слайд 3</vt:lpstr>
      <vt:lpstr>Слайд 4</vt:lpstr>
      <vt:lpstr>Слайд 5</vt:lpstr>
      <vt:lpstr>Слайд 6</vt:lpstr>
    </vt:vector>
  </TitlesOfParts>
  <Manager>Полшкова Виктория Валерьяновна</Manager>
  <Company>МАОУ ДО ЦРТДиЮ Каменского района Пензенской области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День матери</dc:title>
  <dc:subject>День матери</dc:subject>
  <dc:creator>Viktoriya Polshkova</dc:creator>
  <cp:keywords>День матери;Мама</cp:keywords>
  <cp:lastModifiedBy>User</cp:lastModifiedBy>
  <cp:revision>44</cp:revision>
  <dcterms:created xsi:type="dcterms:W3CDTF">2019-08-01T22:02:48Z</dcterms:created>
  <dcterms:modified xsi:type="dcterms:W3CDTF">2022-01-15T16:52:12Z</dcterms:modified>
</cp:coreProperties>
</file>